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4" d="100"/>
          <a:sy n="74" d="100"/>
        </p:scale>
        <p:origin x="-7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22531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2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3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4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5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6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7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8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39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0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1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2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3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4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5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6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7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8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9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50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1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52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553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554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E29BA82-8AA9-4C12-81C3-0BFACB7B7E00}" type="datetimeFigureOut">
              <a:rPr lang="ru-RU"/>
              <a:pPr/>
              <a:t>18.11.2013</a:t>
            </a:fld>
            <a:endParaRPr lang="ru-RU"/>
          </a:p>
        </p:txBody>
      </p:sp>
      <p:sp>
        <p:nvSpPr>
          <p:cNvPr id="22555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56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1391C60-9C17-4C40-B9AD-9745DFA1D0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579B9E-7D87-4C27-8CE8-AB71C58FE9A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686B3230-4255-49F1-952E-5793AE647702}" type="datetimeFigureOut">
              <a:rPr lang="ru-RU"/>
              <a:pPr/>
              <a:t>18.11.2013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C516EA-5A69-40F8-8787-1B7B520982B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8482B8E-1071-4B69-935C-74C32DBC66BA}" type="datetimeFigureOut">
              <a:rPr lang="ru-RU"/>
              <a:pPr/>
              <a:t>18.11.2013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A68149-BC9E-4048-BFA8-25B6B9630A7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7D12F7DE-E1AA-423C-A92D-7E86306ED59A}" type="datetimeFigureOut">
              <a:rPr lang="ru-RU"/>
              <a:pPr/>
              <a:t>18.11.2013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9137CB-C6CC-47C7-A2BD-85689560952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6A74AE6-654C-4207-A114-10C3CB0ECC3F}" type="datetimeFigureOut">
              <a:rPr lang="ru-RU"/>
              <a:pPr/>
              <a:t>18.11.2013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0F46A3-C7DF-4D32-94BE-80634B8922C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6DEFB9E-DB85-4C88-ACA7-B7DD8F2B096D}" type="datetimeFigureOut">
              <a:rPr lang="ru-RU"/>
              <a:pPr/>
              <a:t>18.11.2013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E0789B-95F6-43F7-BEBF-90FD8B84055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79788DFD-6386-44CE-9CD8-1890E3D5560C}" type="datetimeFigureOut">
              <a:rPr lang="ru-RU"/>
              <a:pPr/>
              <a:t>18.11.2013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5C30525-7B8B-4AAB-93FC-DB762387FCF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4F3D75FF-65F3-4ECD-AC47-2F048CD10BF2}" type="datetimeFigureOut">
              <a:rPr lang="ru-RU"/>
              <a:pPr/>
              <a:t>18.11.2013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7A8F32-521A-4863-9BE1-4751F084F99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74B2B18-D3F2-4169-BFBD-A5012AC9A343}" type="datetimeFigureOut">
              <a:rPr lang="ru-RU"/>
              <a:pPr/>
              <a:t>18.11.2013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DE8027-F426-4FDD-9FBA-1581F41BFE5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70849F3-67D6-470F-BFE3-8C07F2CB110E}" type="datetimeFigureOut">
              <a:rPr lang="ru-RU"/>
              <a:pPr/>
              <a:t>18.11.2013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58AC7E-C094-4D77-9206-E80F2144E80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16D4EC3-72B8-4826-87CA-E8825633E6CF}" type="datetimeFigureOut">
              <a:rPr lang="ru-RU"/>
              <a:pPr/>
              <a:t>18.11.2013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2150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0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0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28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29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3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153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2264A9BF-DAEB-441A-B3B3-191582E07C3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1532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1C094E6-09EA-4F6A-B237-08744F41C7B8}" type="datetimeFigureOut">
              <a:rPr lang="ru-RU"/>
              <a:pPr/>
              <a:t>18.11.2013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404813"/>
            <a:ext cx="7772400" cy="2376487"/>
          </a:xfrm>
        </p:spPr>
        <p:txBody>
          <a:bodyPr anchorCtr="0"/>
          <a:lstStyle/>
          <a:p>
            <a:r>
              <a:rPr lang="ru-RU" sz="4800"/>
              <a:t>ПЛАН   ДЕЙСТВИЙ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9375"/>
            <a:ext cx="6400800" cy="1754188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>
                <a:solidFill>
                  <a:srgbClr val="898989"/>
                </a:solidFill>
              </a:rPr>
              <a:t>Коробова Лариса Валерьевна  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>
                <a:solidFill>
                  <a:srgbClr val="898989"/>
                </a:solidFill>
              </a:rPr>
              <a:t>МКОУ СОШ №1 </a:t>
            </a:r>
            <a:endParaRPr lang="ru-RU" sz="2400">
              <a:solidFill>
                <a:srgbClr val="898989"/>
              </a:solidFill>
              <a:latin typeface="Arial" charset="0"/>
            </a:endParaRP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>
                <a:solidFill>
                  <a:srgbClr val="898989"/>
                </a:solidFill>
                <a:latin typeface="Arial" charset="0"/>
              </a:rPr>
              <a:t>Формирование орфографической зоркости на уроках русского языка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>
                <a:solidFill>
                  <a:srgbClr val="898989"/>
                </a:solidFill>
              </a:rPr>
              <a:t>1 класс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/>
              <a:t>Дальние  цели</a:t>
            </a:r>
          </a:p>
        </p:txBody>
      </p:sp>
      <p:sp>
        <p:nvSpPr>
          <p:cNvPr id="14338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ru-RU"/>
              <a:t>Используя подходы 21 века, развить интерес школьников к изучению русского языка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/>
              <a:t>Ближние  цели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4294967295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r>
              <a:rPr lang="ru-RU" sz="2600"/>
              <a:t>Изменить методику опроса учащихся, чтобы способствовать развитию  навыков критического мышления</a:t>
            </a:r>
          </a:p>
          <a:p>
            <a:pPr>
              <a:spcBef>
                <a:spcPct val="0"/>
              </a:spcBef>
            </a:pPr>
            <a:r>
              <a:rPr lang="ru-RU" sz="2600"/>
              <a:t>     Больше мотивировать учащихся, чем принуждать их к учебной деятельности	</a:t>
            </a:r>
          </a:p>
          <a:p>
            <a:r>
              <a:rPr lang="ru-RU" sz="2800"/>
              <a:t>-обращать больше внимания на процесс умственной деятельности в ходе анализа определения орфограмм</a:t>
            </a:r>
          </a:p>
          <a:p>
            <a:r>
              <a:rPr lang="ru-RU" sz="2800"/>
              <a:t>Поощрять совместную деятельность учащихся.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188" y="622300"/>
            <a:ext cx="7772400" cy="790575"/>
          </a:xfrm>
        </p:spPr>
        <p:txBody>
          <a:bodyPr anchorCtr="0"/>
          <a:lstStyle/>
          <a:p>
            <a:r>
              <a:rPr lang="ru-RU" sz="3200"/>
              <a:t>Педагогические методы и задачи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27584" y="1412776"/>
            <a:ext cx="6944816" cy="4968552"/>
          </a:xfrm>
          <a:noFill/>
        </p:spPr>
        <p:txBody>
          <a:bodyPr numCol="2" rtlCol="0">
            <a:noAutofit/>
          </a:bodyPr>
          <a:lstStyle/>
          <a:p>
            <a:pPr marL="457200" indent="-457200" fontAlgn="auto">
              <a:spcAft>
                <a:spcPts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ru-RU" sz="2400" kern="1200" dirty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Ориентироваться </a:t>
            </a:r>
            <a:r>
              <a:rPr lang="ru-RU" sz="2400" kern="1200" dirty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на вопросы, которые потребуют от учеников использования мыслительных умений высокого </a:t>
            </a:r>
            <a:r>
              <a:rPr lang="ru-RU" sz="2400" kern="1200" dirty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уровня.</a:t>
            </a:r>
          </a:p>
          <a:p>
            <a:pPr marL="457200" indent="-457200" fontAlgn="auto">
              <a:spcAft>
                <a:spcPts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ru-RU" sz="2400" kern="1200" dirty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Планировать </a:t>
            </a:r>
            <a:r>
              <a:rPr lang="ru-RU" sz="2400" kern="1200" dirty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время на уроке для </a:t>
            </a:r>
            <a:r>
              <a:rPr lang="ru-RU" sz="2400" kern="1200" dirty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группового обсуждения</a:t>
            </a:r>
          </a:p>
          <a:p>
            <a:pPr marL="457200" indent="-457200" fontAlgn="auto">
              <a:spcAft>
                <a:spcPts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lang="ru-RU" sz="2400" kern="1200" dirty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Планировать </a:t>
            </a:r>
            <a:r>
              <a:rPr lang="ru-RU" sz="2400" kern="1200" dirty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вопросы о том, как ученик пришел к тому или иному </a:t>
            </a:r>
            <a:r>
              <a:rPr lang="ru-RU" sz="2400" kern="1200" dirty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решению. Использовать </a:t>
            </a:r>
            <a:r>
              <a:rPr lang="ru-RU" sz="2400" kern="1200" dirty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работу в парах и групповую работу для обсуждения </a:t>
            </a:r>
            <a:r>
              <a:rPr lang="ru-RU" sz="2400" kern="120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различных </a:t>
            </a:r>
            <a:r>
              <a:rPr lang="ru-RU" sz="2400" kern="120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решений</a:t>
            </a:r>
          </a:p>
          <a:p>
            <a:pPr marL="457200" indent="-457200" fontAlgn="auto">
              <a:spcAft>
                <a:spcPts val="0"/>
              </a:spcAft>
              <a:buClrTx/>
              <a:buSzTx/>
              <a:buFont typeface="Arial" pitchFamily="34" charset="0"/>
              <a:buChar char="•"/>
              <a:defRPr/>
            </a:pPr>
            <a:endParaRPr lang="ru-RU" sz="2400" kern="1200" dirty="0">
              <a:solidFill>
                <a:schemeClr val="tx1">
                  <a:tint val="7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/>
        <p:txBody>
          <a:bodyPr bIns="91440" anchor="b" anchorCtr="0"/>
          <a:lstStyle/>
          <a:p>
            <a:r>
              <a:rPr lang="ru-RU"/>
              <a:t>Трудности и решения.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457200" y="1600200"/>
            <a:ext cx="3970338" cy="453072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9E3611"/>
                </a:solidFill>
              </a:rPr>
              <a:t>Трудности.</a:t>
            </a:r>
          </a:p>
          <a:p>
            <a:pPr marL="0" indent="0">
              <a:lnSpc>
                <a:spcPct val="80000"/>
              </a:lnSpc>
            </a:pPr>
            <a:r>
              <a:rPr lang="ru-RU" sz="2400" b="1"/>
              <a:t> </a:t>
            </a:r>
            <a:r>
              <a:rPr lang="ru-RU" sz="2400"/>
              <a:t>Администрация может не поддержать мои новые подходы к обучению?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2400"/>
          </a:p>
          <a:p>
            <a:pPr marL="0" indent="0">
              <a:lnSpc>
                <a:spcPct val="80000"/>
              </a:lnSpc>
            </a:pPr>
            <a:r>
              <a:rPr lang="ru-RU" sz="2400"/>
              <a:t>Родителям будут непонятны мои методы и формы работы? </a:t>
            </a:r>
          </a:p>
          <a:p>
            <a:pPr marL="0" indent="0">
              <a:lnSpc>
                <a:spcPct val="80000"/>
              </a:lnSpc>
            </a:pPr>
            <a:endParaRPr lang="ru-RU" sz="2400"/>
          </a:p>
          <a:p>
            <a:pPr marL="0" indent="0">
              <a:lnSpc>
                <a:spcPct val="80000"/>
              </a:lnSpc>
            </a:pPr>
            <a:endParaRPr lang="ru-RU" sz="240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2400"/>
          </a:p>
          <a:p>
            <a:pPr marL="0" indent="0">
              <a:lnSpc>
                <a:spcPct val="80000"/>
              </a:lnSpc>
            </a:pPr>
            <a:r>
              <a:rPr lang="ru-RU" sz="2400"/>
              <a:t>Некоторые дети не захотят работать в паре или группе.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4294967295"/>
          </p:nvPr>
        </p:nvSpPr>
        <p:spPr>
          <a:xfrm>
            <a:off x="4713288" y="1600200"/>
            <a:ext cx="3970337" cy="453072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9E3611"/>
                </a:solidFill>
              </a:rPr>
              <a:t>Решения.</a:t>
            </a:r>
          </a:p>
          <a:p>
            <a:pPr marL="0" indent="0">
              <a:lnSpc>
                <a:spcPct val="80000"/>
              </a:lnSpc>
            </a:pPr>
            <a:r>
              <a:rPr lang="ru-RU" sz="2400" b="1"/>
              <a:t> </a:t>
            </a:r>
            <a:r>
              <a:rPr lang="ru-RU" sz="1800"/>
              <a:t>Перед началом работы я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познакомлю заведующую  с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материалами, которыми буду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руководствоваться в работе? </a:t>
            </a:r>
          </a:p>
          <a:p>
            <a:pPr marL="0" indent="0">
              <a:lnSpc>
                <a:spcPct val="80000"/>
              </a:lnSpc>
            </a:pPr>
            <a:r>
              <a:rPr lang="ru-RU" sz="1800"/>
              <a:t>Подготовка информационного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материала для родителей, используя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текстовый редактор и умения,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полученные на тренинге? </a:t>
            </a:r>
          </a:p>
          <a:p>
            <a:pPr marL="0" indent="0">
              <a:lnSpc>
                <a:spcPct val="80000"/>
              </a:lnSpc>
            </a:pPr>
            <a:r>
              <a:rPr lang="ru-RU" sz="1800"/>
              <a:t>Информационные материалы подготовлены с учетом различных компьютерных программ.</a:t>
            </a:r>
          </a:p>
          <a:p>
            <a:pPr marL="0" indent="0">
              <a:lnSpc>
                <a:spcPct val="80000"/>
              </a:lnSpc>
            </a:pPr>
            <a:r>
              <a:rPr lang="ru-RU" sz="1800"/>
              <a:t>Частая смена состава групп поможет  детям понять преимущества групповой работы.</a:t>
            </a:r>
          </a:p>
          <a:p>
            <a:pPr marL="0" indent="0">
              <a:lnSpc>
                <a:spcPct val="80000"/>
              </a:lnSpc>
            </a:pPr>
            <a:endParaRPr lang="ru-RU" sz="1800"/>
          </a:p>
          <a:p>
            <a:pPr marL="0" indent="0">
              <a:lnSpc>
                <a:spcPct val="80000"/>
              </a:lnSpc>
            </a:pPr>
            <a:endParaRPr lang="ru-RU" sz="1800"/>
          </a:p>
          <a:p>
            <a:pPr marL="0" indent="0">
              <a:lnSpc>
                <a:spcPct val="80000"/>
              </a:lnSpc>
            </a:pPr>
            <a:endParaRPr lang="ru-RU" sz="1800"/>
          </a:p>
          <a:p>
            <a:pPr marL="0" indent="0">
              <a:lnSpc>
                <a:spcPct val="80000"/>
              </a:lnSpc>
            </a:pPr>
            <a:endParaRPr lang="ru-RU" sz="1800"/>
          </a:p>
          <a:p>
            <a:pPr marL="0" indent="0">
              <a:lnSpc>
                <a:spcPct val="80000"/>
              </a:lnSpc>
            </a:pPr>
            <a:endParaRPr lang="ru-RU" sz="180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ru-RU"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22313" y="952500"/>
            <a:ext cx="7772400" cy="1362075"/>
          </a:xfrm>
        </p:spPr>
        <p:txBody>
          <a:bodyPr bIns="91440" anchor="b" anchorCtr="0"/>
          <a:lstStyle/>
          <a:p>
            <a:r>
              <a:rPr lang="ru-RU"/>
              <a:t>Ресурсы.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722313" y="2549525"/>
            <a:ext cx="7772400" cy="2682875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ru-RU" sz="3000">
                <a:solidFill>
                  <a:srgbClr val="898989"/>
                </a:solidFill>
              </a:rPr>
              <a:t> Помощь и поддержка коллег , участников образовательного процесса, работающих в одной параллели со мной </a:t>
            </a:r>
          </a:p>
          <a:p>
            <a:pPr>
              <a:buFont typeface="Arial" charset="0"/>
              <a:buChar char="•"/>
            </a:pPr>
            <a:r>
              <a:rPr lang="ru-RU" sz="3000">
                <a:solidFill>
                  <a:srgbClr val="898989"/>
                </a:solidFill>
              </a:rPr>
              <a:t>Интернет</a:t>
            </a:r>
          </a:p>
          <a:p>
            <a:pPr>
              <a:buFont typeface="Arial" charset="0"/>
              <a:buChar char="•"/>
            </a:pPr>
            <a:r>
              <a:rPr lang="ru-RU" sz="3000">
                <a:solidFill>
                  <a:srgbClr val="898989"/>
                </a:solidFill>
              </a:rPr>
              <a:t> Текстовый редактор, электронные таблицы и мультимедиа.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7200" y="1506538"/>
            <a:ext cx="8229600" cy="1470025"/>
          </a:xfrm>
        </p:spPr>
        <p:txBody>
          <a:bodyPr bIns="91440" anchorCtr="0"/>
          <a:lstStyle/>
          <a:p>
            <a:r>
              <a:rPr lang="ru-RU" sz="4800">
                <a:solidFill>
                  <a:srgbClr val="FFFFFF"/>
                </a:solidFill>
              </a:rPr>
              <a:t>Презентация материалов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60425" y="3336925"/>
            <a:ext cx="6777038" cy="158591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3000">
                <a:solidFill>
                  <a:schemeClr val="tx2"/>
                </a:solidFill>
              </a:rPr>
              <a:t>Выступление на родительском собрании с рабочими материалами, презентацией итоговой деятельности в рамках взаимодействия участников образовательного процесса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16</TotalTime>
  <Words>185</Words>
  <Application>Microsoft Office PowerPoint</Application>
  <PresentationFormat>Экран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Tahoma</vt:lpstr>
      <vt:lpstr>Times New Roman</vt:lpstr>
      <vt:lpstr>Wingdings</vt:lpstr>
      <vt:lpstr>Calibri</vt:lpstr>
      <vt:lpstr>Занавес</vt:lpstr>
      <vt:lpstr>ПЛАН   ДЕЙСТВИЙ</vt:lpstr>
      <vt:lpstr>Дальние  цели</vt:lpstr>
      <vt:lpstr>Ближние  цели</vt:lpstr>
      <vt:lpstr>Педагогические методы и задачи</vt:lpstr>
      <vt:lpstr>Трудности и решения.</vt:lpstr>
      <vt:lpstr>Ресурсы.</vt:lpstr>
      <vt:lpstr>Презентация материалов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  ДЕЙСТВИЙ</dc:title>
  <cp:lastModifiedBy>User</cp:lastModifiedBy>
  <cp:revision>5</cp:revision>
  <dcterms:modified xsi:type="dcterms:W3CDTF">2013-11-18T18:32:10Z</dcterms:modified>
</cp:coreProperties>
</file>